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83" r:id="rId4"/>
    <p:sldId id="284" r:id="rId5"/>
    <p:sldId id="285" r:id="rId6"/>
    <p:sldId id="258" r:id="rId7"/>
    <p:sldId id="259" r:id="rId8"/>
    <p:sldId id="262" r:id="rId9"/>
    <p:sldId id="267" r:id="rId10"/>
    <p:sldId id="260" r:id="rId11"/>
    <p:sldId id="261" r:id="rId12"/>
    <p:sldId id="263" r:id="rId13"/>
    <p:sldId id="264" r:id="rId14"/>
    <p:sldId id="265" r:id="rId15"/>
    <p:sldId id="266" r:id="rId16"/>
    <p:sldId id="268" r:id="rId17"/>
    <p:sldId id="271" r:id="rId18"/>
    <p:sldId id="269" r:id="rId19"/>
    <p:sldId id="270" r:id="rId20"/>
    <p:sldId id="274" r:id="rId21"/>
    <p:sldId id="275" r:id="rId22"/>
    <p:sldId id="276" r:id="rId23"/>
    <p:sldId id="277" r:id="rId24"/>
    <p:sldId id="278" r:id="rId25"/>
    <p:sldId id="281" r:id="rId26"/>
    <p:sldId id="272"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0" autoAdjust="0"/>
    <p:restoredTop sz="94660"/>
  </p:normalViewPr>
  <p:slideViewPr>
    <p:cSldViewPr snapToGrid="0">
      <p:cViewPr varScale="1">
        <p:scale>
          <a:sx n="87" d="100"/>
          <a:sy n="87"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44047-78AE-4840-AA73-9E6AF528CD26}" type="datetimeFigureOut">
              <a:rPr lang="en-US" smtClean="0"/>
              <a:t>7/3/2017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D7AF1-1C5D-4670-A641-014A1C2379A4}" type="slidenum">
              <a:rPr lang="en-US" smtClean="0"/>
              <a:t>‹#›</a:t>
            </a:fld>
            <a:endParaRPr lang="en-US"/>
          </a:p>
        </p:txBody>
      </p:sp>
    </p:spTree>
    <p:extLst>
      <p:ext uri="{BB962C8B-B14F-4D97-AF65-F5344CB8AC3E}">
        <p14:creationId xmlns:p14="http://schemas.microsoft.com/office/powerpoint/2010/main" val="255886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is great for inspirational</a:t>
            </a:r>
            <a:r>
              <a:rPr lang="en-US" baseline="0" dirty="0" smtClean="0"/>
              <a:t> fonts.  You can type you name in the preview window and click update to see each font in your name.  Dafont.com is another </a:t>
            </a:r>
            <a:r>
              <a:rPr lang="en-US" baseline="0" smtClean="0"/>
              <a:t>good website for fonts.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2</a:t>
            </a:fld>
            <a:endParaRPr lang="en-US"/>
          </a:p>
        </p:txBody>
      </p:sp>
    </p:spTree>
    <p:extLst>
      <p:ext uri="{BB962C8B-B14F-4D97-AF65-F5344CB8AC3E}">
        <p14:creationId xmlns:p14="http://schemas.microsoft.com/office/powerpoint/2010/main" val="404507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Berlin</a:t>
            </a:r>
            <a:r>
              <a:rPr lang="en-US" baseline="0" dirty="0" smtClean="0"/>
              <a:t> example the artist uses the negative space to illustrate the text.  In Tyler’s name the images interact with the letters.  In John Vander’s name drawing the name frames the letter V.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6</a:t>
            </a:fld>
            <a:endParaRPr lang="en-US"/>
          </a:p>
        </p:txBody>
      </p:sp>
    </p:spTree>
    <p:extLst>
      <p:ext uri="{BB962C8B-B14F-4D97-AF65-F5344CB8AC3E}">
        <p14:creationId xmlns:p14="http://schemas.microsoft.com/office/powerpoint/2010/main" val="87428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example is more successful for this assignment because I can read it from across the room.  It has strong contrast because the letters have a white halo around the text. This is always a good trick to use if your  background has a lot going on.  The two examples on the right are creative but hard to read.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7</a:t>
            </a:fld>
            <a:endParaRPr lang="en-US"/>
          </a:p>
        </p:txBody>
      </p:sp>
    </p:spTree>
    <p:extLst>
      <p:ext uri="{BB962C8B-B14F-4D97-AF65-F5344CB8AC3E}">
        <p14:creationId xmlns:p14="http://schemas.microsoft.com/office/powerpoint/2010/main" val="242540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all of them have a very busy background, so the artist added an outline around the name.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8</a:t>
            </a:fld>
            <a:endParaRPr lang="en-US"/>
          </a:p>
        </p:txBody>
      </p:sp>
    </p:spTree>
    <p:extLst>
      <p:ext uri="{BB962C8B-B14F-4D97-AF65-F5344CB8AC3E}">
        <p14:creationId xmlns:p14="http://schemas.microsoft.com/office/powerpoint/2010/main" val="303900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thing</a:t>
            </a:r>
            <a:r>
              <a:rPr lang="en-US" baseline="0" dirty="0" smtClean="0"/>
              <a:t> this one is missing is a background.  You could do a gradient of colors fading from light to dark from the outside in or from top to bottom. Or you could add a landscape scene.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10</a:t>
            </a:fld>
            <a:endParaRPr lang="en-US"/>
          </a:p>
        </p:txBody>
      </p:sp>
    </p:spTree>
    <p:extLst>
      <p:ext uri="{BB962C8B-B14F-4D97-AF65-F5344CB8AC3E}">
        <p14:creationId xmlns:p14="http://schemas.microsoft.com/office/powerpoint/2010/main" val="356111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has strong</a:t>
            </a:r>
            <a:r>
              <a:rPr lang="en-US" baseline="0" dirty="0" smtClean="0"/>
              <a:t> Unity.  Describe the (unity) theme in Jessica’s drawing. </a:t>
            </a:r>
            <a:endParaRPr lang="en-US" dirty="0"/>
          </a:p>
        </p:txBody>
      </p:sp>
      <p:sp>
        <p:nvSpPr>
          <p:cNvPr id="4" name="Slide Number Placeholder 3"/>
          <p:cNvSpPr>
            <a:spLocks noGrp="1"/>
          </p:cNvSpPr>
          <p:nvPr>
            <p:ph type="sldNum" sz="quarter" idx="10"/>
          </p:nvPr>
        </p:nvSpPr>
        <p:spPr/>
        <p:txBody>
          <a:bodyPr/>
          <a:lstStyle/>
          <a:p>
            <a:fld id="{21BD7AF1-1C5D-4670-A641-014A1C2379A4}" type="slidenum">
              <a:rPr lang="en-US" smtClean="0"/>
              <a:t>11</a:t>
            </a:fld>
            <a:endParaRPr lang="en-US"/>
          </a:p>
        </p:txBody>
      </p:sp>
    </p:spTree>
    <p:extLst>
      <p:ext uri="{BB962C8B-B14F-4D97-AF65-F5344CB8AC3E}">
        <p14:creationId xmlns:p14="http://schemas.microsoft.com/office/powerpoint/2010/main" val="2099783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B5904FD-73FE-4441-A04F-196E69E2171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88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662B-7913-4B74-B3B0-D9B024D6322C}" type="datetimeFigureOut">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357082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78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13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394759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13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8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92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2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36986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662B-7913-4B74-B3B0-D9B024D6322C}" type="datetimeFigureOut">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04FD-73FE-4441-A04F-196E69E2171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02662B-7913-4B74-B3B0-D9B024D6322C}" type="datetimeFigureOut">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143258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2662B-7913-4B74-B3B0-D9B024D6322C}" type="datetimeFigureOut">
              <a:rPr lang="en-US" smtClean="0"/>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904FD-73FE-4441-A04F-196E69E2171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21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02662B-7913-4B74-B3B0-D9B024D6322C}" type="datetimeFigureOut">
              <a:rPr lang="en-US" smtClean="0"/>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904FD-73FE-4441-A04F-196E69E2171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66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2662B-7913-4B74-B3B0-D9B024D6322C}" type="datetimeFigureOut">
              <a:rPr lang="en-US" smtClean="0"/>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338863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662B-7913-4B74-B3B0-D9B024D6322C}" type="datetimeFigureOut">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04FD-73FE-4441-A04F-196E69E2171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1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662B-7913-4B74-B3B0-D9B024D6322C}" type="datetimeFigureOut">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04FD-73FE-4441-A04F-196E69E21711}" type="slidenum">
              <a:rPr lang="en-US" smtClean="0"/>
              <a:t>‹#›</a:t>
            </a:fld>
            <a:endParaRPr lang="en-US"/>
          </a:p>
        </p:txBody>
      </p:sp>
    </p:spTree>
    <p:extLst>
      <p:ext uri="{BB962C8B-B14F-4D97-AF65-F5344CB8AC3E}">
        <p14:creationId xmlns:p14="http://schemas.microsoft.com/office/powerpoint/2010/main" val="391966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02662B-7913-4B74-B3B0-D9B024D6322C}" type="datetimeFigureOut">
              <a:rPr lang="en-US" smtClean="0"/>
              <a:t>7/3/2017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5904FD-73FE-4441-A04F-196E69E21711}" type="slidenum">
              <a:rPr lang="en-US" smtClean="0"/>
              <a:t>‹#›</a:t>
            </a:fld>
            <a:endParaRPr lang="en-US"/>
          </a:p>
        </p:txBody>
      </p:sp>
    </p:spTree>
    <p:extLst>
      <p:ext uri="{BB962C8B-B14F-4D97-AF65-F5344CB8AC3E}">
        <p14:creationId xmlns:p14="http://schemas.microsoft.com/office/powerpoint/2010/main" val="422784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41858"/>
            <a:ext cx="9144000" cy="2387600"/>
          </a:xfrm>
        </p:spPr>
        <p:txBody>
          <a:bodyPr/>
          <a:lstStyle/>
          <a:p>
            <a:r>
              <a:rPr lang="en-US" sz="4800" dirty="0" smtClean="0"/>
              <a:t>Sketchbook Name Illustration</a:t>
            </a:r>
            <a:endParaRPr lang="en-US" sz="4800" dirty="0"/>
          </a:p>
        </p:txBody>
      </p:sp>
      <p:sp>
        <p:nvSpPr>
          <p:cNvPr id="3" name="Subtitle 2"/>
          <p:cNvSpPr>
            <a:spLocks noGrp="1"/>
          </p:cNvSpPr>
          <p:nvPr>
            <p:ph type="subTitle" idx="1"/>
          </p:nvPr>
        </p:nvSpPr>
        <p:spPr>
          <a:xfrm>
            <a:off x="900545" y="3780760"/>
            <a:ext cx="10390909" cy="3650817"/>
          </a:xfrm>
        </p:spPr>
        <p:txBody>
          <a:bodyPr>
            <a:noAutofit/>
          </a:bodyPr>
          <a:lstStyle/>
          <a:p>
            <a:r>
              <a:rPr lang="en-US" sz="3600" dirty="0" smtClean="0">
                <a:solidFill>
                  <a:srgbClr val="FF0000"/>
                </a:solidFill>
              </a:rPr>
              <a:t>Due at the beginning of class </a:t>
            </a:r>
          </a:p>
          <a:p>
            <a:r>
              <a:rPr lang="en-US" sz="3600" dirty="0" smtClean="0">
                <a:solidFill>
                  <a:srgbClr val="FF0000"/>
                </a:solidFill>
              </a:rPr>
              <a:t>Friday 9/15</a:t>
            </a:r>
            <a:endParaRPr lang="en-US" sz="3600" dirty="0">
              <a:solidFill>
                <a:srgbClr val="FF0000"/>
              </a:solidFill>
            </a:endParaRPr>
          </a:p>
        </p:txBody>
      </p:sp>
    </p:spTree>
    <p:extLst>
      <p:ext uri="{BB962C8B-B14F-4D97-AF65-F5344CB8AC3E}">
        <p14:creationId xmlns:p14="http://schemas.microsoft.com/office/powerpoint/2010/main" val="109946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your name has </a:t>
            </a:r>
            <a:r>
              <a:rPr lang="en-US" b="1" dirty="0" smtClean="0">
                <a:solidFill>
                  <a:srgbClr val="FF0000"/>
                </a:solidFill>
              </a:rPr>
              <a:t>contrast.</a:t>
            </a:r>
            <a:br>
              <a:rPr lang="en-US" b="1" dirty="0" smtClean="0">
                <a:solidFill>
                  <a:srgbClr val="FF0000"/>
                </a:solidFill>
              </a:rPr>
            </a:br>
            <a:r>
              <a:rPr lang="en-US" b="1" dirty="0" smtClean="0">
                <a:solidFill>
                  <a:srgbClr val="FF0000"/>
                </a:solidFill>
              </a:rPr>
              <a:t>I must be able to read it from 15 feet away. </a:t>
            </a:r>
            <a:endParaRPr lang="en-US"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91" y="2505001"/>
            <a:ext cx="4932867" cy="3536772"/>
          </a:xfrm>
          <a:prstGeom prst="rect">
            <a:avLst/>
          </a:prstGeom>
        </p:spPr>
      </p:pic>
    </p:spTree>
    <p:extLst>
      <p:ext uri="{BB962C8B-B14F-4D97-AF65-F5344CB8AC3E}">
        <p14:creationId xmlns:p14="http://schemas.microsoft.com/office/powerpoint/2010/main" val="165617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276" y="870676"/>
            <a:ext cx="10393251" cy="1303867"/>
          </a:xfrm>
        </p:spPr>
        <p:txBody>
          <a:bodyPr>
            <a:normAutofit fontScale="90000"/>
          </a:bodyPr>
          <a:lstStyle/>
          <a:p>
            <a:r>
              <a:rPr lang="en-US" dirty="0" smtClean="0"/>
              <a:t>Fill the whole page by adding a background. </a:t>
            </a:r>
            <a:br>
              <a:rPr lang="en-US" dirty="0" smtClean="0"/>
            </a:br>
            <a:r>
              <a:rPr lang="en-US" dirty="0" smtClean="0"/>
              <a:t>You must </a:t>
            </a:r>
            <a:r>
              <a:rPr lang="en-US" dirty="0" smtClean="0">
                <a:solidFill>
                  <a:srgbClr val="FF0000"/>
                </a:solidFill>
              </a:rPr>
              <a:t>balance</a:t>
            </a:r>
            <a:r>
              <a:rPr lang="en-US" dirty="0" smtClean="0"/>
              <a:t> the background. </a:t>
            </a:r>
            <a:br>
              <a:rPr lang="en-US" dirty="0" smtClean="0"/>
            </a:br>
            <a:r>
              <a:rPr lang="en-US" dirty="0" smtClean="0"/>
              <a:t>The name must have </a:t>
            </a:r>
            <a:r>
              <a:rPr lang="en-US" dirty="0" smtClean="0">
                <a:solidFill>
                  <a:srgbClr val="FF0000"/>
                </a:solidFill>
              </a:rPr>
              <a:t>contrast</a:t>
            </a:r>
            <a:r>
              <a:rPr lang="en-US" dirty="0" smtClean="0"/>
              <a:t> and  </a:t>
            </a:r>
            <a:r>
              <a:rPr lang="en-US" dirty="0" smtClean="0">
                <a:solidFill>
                  <a:srgbClr val="FF0000"/>
                </a:solidFill>
              </a:rPr>
              <a:t>unity.</a:t>
            </a:r>
            <a:endParaRPr lang="en-US"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2" y="2779135"/>
            <a:ext cx="9525000" cy="3419475"/>
          </a:xfrm>
          <a:prstGeom prst="rect">
            <a:avLst/>
          </a:prstGeom>
        </p:spPr>
      </p:pic>
    </p:spTree>
    <p:extLst>
      <p:ext uri="{BB962C8B-B14F-4D97-AF65-F5344CB8AC3E}">
        <p14:creationId xmlns:p14="http://schemas.microsoft.com/office/powerpoint/2010/main" val="2957290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41" y="788949"/>
            <a:ext cx="9951718" cy="1303867"/>
          </a:xfrm>
        </p:spPr>
        <p:txBody>
          <a:bodyPr>
            <a:normAutofit/>
          </a:bodyPr>
          <a:lstStyle/>
          <a:p>
            <a:r>
              <a:rPr lang="en-US" dirty="0" smtClean="0">
                <a:solidFill>
                  <a:schemeClr val="tx1"/>
                </a:solidFill>
              </a:rPr>
              <a:t>Include</a:t>
            </a:r>
            <a:r>
              <a:rPr lang="en-US" dirty="0" smtClean="0">
                <a:solidFill>
                  <a:srgbClr val="FF0000"/>
                </a:solidFill>
              </a:rPr>
              <a:t> balance</a:t>
            </a:r>
            <a:r>
              <a:rPr lang="en-US" dirty="0" smtClean="0"/>
              <a:t> </a:t>
            </a:r>
            <a:r>
              <a:rPr lang="en-US" dirty="0" smtClean="0">
                <a:solidFill>
                  <a:srgbClr val="FF0000"/>
                </a:solidFill>
              </a:rPr>
              <a:t>contrast</a:t>
            </a:r>
            <a:r>
              <a:rPr lang="en-US" dirty="0" smtClean="0"/>
              <a:t> </a:t>
            </a:r>
            <a:r>
              <a:rPr lang="en-US" dirty="0"/>
              <a:t>and </a:t>
            </a:r>
            <a:r>
              <a:rPr lang="en-US" dirty="0" smtClean="0">
                <a:solidFill>
                  <a:srgbClr val="FF0000"/>
                </a:solidFill>
              </a:rPr>
              <a:t>unity</a:t>
            </a:r>
            <a:r>
              <a:rPr lang="en-US" dirty="0">
                <a:solidFill>
                  <a:srgbClr val="FF0000"/>
                </a:solidFill>
              </a:rPr>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769" y="2285999"/>
            <a:ext cx="6098462" cy="4021174"/>
          </a:xfrm>
          <a:prstGeom prst="rect">
            <a:avLst/>
          </a:prstGeom>
        </p:spPr>
      </p:pic>
    </p:spTree>
    <p:extLst>
      <p:ext uri="{BB962C8B-B14F-4D97-AF65-F5344CB8AC3E}">
        <p14:creationId xmlns:p14="http://schemas.microsoft.com/office/powerpoint/2010/main" val="14709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763191"/>
            <a:ext cx="1018032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55" y="2285999"/>
            <a:ext cx="5433290" cy="4074968"/>
          </a:xfrm>
          <a:prstGeom prst="rect">
            <a:avLst/>
          </a:prstGeom>
        </p:spPr>
      </p:pic>
    </p:spTree>
    <p:extLst>
      <p:ext uri="{BB962C8B-B14F-4D97-AF65-F5344CB8AC3E}">
        <p14:creationId xmlns:p14="http://schemas.microsoft.com/office/powerpoint/2010/main" val="157364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698797"/>
            <a:ext cx="1039368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842" y="2285999"/>
            <a:ext cx="5012316" cy="4013847"/>
          </a:xfrm>
          <a:prstGeom prst="rect">
            <a:avLst/>
          </a:prstGeom>
        </p:spPr>
      </p:pic>
    </p:spTree>
    <p:extLst>
      <p:ext uri="{BB962C8B-B14F-4D97-AF65-F5344CB8AC3E}">
        <p14:creationId xmlns:p14="http://schemas.microsoft.com/office/powerpoint/2010/main" val="192806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23" y="776071"/>
            <a:ext cx="9601196"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070" y="2285999"/>
            <a:ext cx="5015345" cy="3949584"/>
          </a:xfrm>
          <a:prstGeom prst="rect">
            <a:avLst/>
          </a:prstGeom>
        </p:spPr>
      </p:pic>
    </p:spTree>
    <p:extLst>
      <p:ext uri="{BB962C8B-B14F-4D97-AF65-F5344CB8AC3E}">
        <p14:creationId xmlns:p14="http://schemas.microsoft.com/office/powerpoint/2010/main" val="2906759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597" y="763191"/>
            <a:ext cx="1024128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504" y="2383970"/>
            <a:ext cx="4887068" cy="3878626"/>
          </a:xfrm>
          <a:prstGeom prst="rect">
            <a:avLst/>
          </a:prstGeom>
        </p:spPr>
      </p:pic>
    </p:spTree>
    <p:extLst>
      <p:ext uri="{BB962C8B-B14F-4D97-AF65-F5344CB8AC3E}">
        <p14:creationId xmlns:p14="http://schemas.microsoft.com/office/powerpoint/2010/main" val="1367381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59" y="788949"/>
            <a:ext cx="1048512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315" y="2630137"/>
            <a:ext cx="4997205" cy="3537347"/>
          </a:xfrm>
          <a:prstGeom prst="rect">
            <a:avLst/>
          </a:prstGeom>
        </p:spPr>
      </p:pic>
    </p:spTree>
    <p:extLst>
      <p:ext uri="{BB962C8B-B14F-4D97-AF65-F5344CB8AC3E}">
        <p14:creationId xmlns:p14="http://schemas.microsoft.com/office/powerpoint/2010/main" val="2234965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685918"/>
            <a:ext cx="1036320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334"/>
          <a:stretch/>
        </p:blipFill>
        <p:spPr>
          <a:xfrm>
            <a:off x="3477490" y="2285999"/>
            <a:ext cx="4835237" cy="4031674"/>
          </a:xfrm>
          <a:prstGeom prst="rect">
            <a:avLst/>
          </a:prstGeom>
        </p:spPr>
      </p:pic>
    </p:spTree>
    <p:extLst>
      <p:ext uri="{BB962C8B-B14F-4D97-AF65-F5344CB8AC3E}">
        <p14:creationId xmlns:p14="http://schemas.microsoft.com/office/powerpoint/2010/main" val="879197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814706"/>
            <a:ext cx="10424159"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290" y="2535381"/>
            <a:ext cx="6151420" cy="3532910"/>
          </a:xfrm>
          <a:prstGeom prst="rect">
            <a:avLst/>
          </a:prstGeom>
        </p:spPr>
      </p:pic>
    </p:spTree>
    <p:extLst>
      <p:ext uri="{BB962C8B-B14F-4D97-AF65-F5344CB8AC3E}">
        <p14:creationId xmlns:p14="http://schemas.microsoft.com/office/powerpoint/2010/main" val="339825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 name is illustrated creatively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88" y="2520227"/>
            <a:ext cx="5526373" cy="3506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73477"/>
            <a:ext cx="5457825" cy="1590675"/>
          </a:xfrm>
          <a:prstGeom prst="rect">
            <a:avLst/>
          </a:prstGeom>
        </p:spPr>
      </p:pic>
    </p:spTree>
    <p:extLst>
      <p:ext uri="{BB962C8B-B14F-4D97-AF65-F5344CB8AC3E}">
        <p14:creationId xmlns:p14="http://schemas.microsoft.com/office/powerpoint/2010/main" val="3813279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706"/>
            <a:ext cx="1036320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007" b="6692"/>
          <a:stretch/>
        </p:blipFill>
        <p:spPr>
          <a:xfrm>
            <a:off x="6096000" y="2514598"/>
            <a:ext cx="3429000" cy="3670825"/>
          </a:xfrm>
          <a:prstGeom prst="rect">
            <a:avLst/>
          </a:prstGeom>
        </p:spPr>
      </p:pic>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spTree>
    <p:extLst>
      <p:ext uri="{BB962C8B-B14F-4D97-AF65-F5344CB8AC3E}">
        <p14:creationId xmlns:p14="http://schemas.microsoft.com/office/powerpoint/2010/main" val="3694952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76070"/>
            <a:ext cx="1057656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615" t="16909" r="11809"/>
          <a:stretch/>
        </p:blipFill>
        <p:spPr>
          <a:xfrm rot="16200000">
            <a:off x="6256419" y="2664135"/>
            <a:ext cx="3717763" cy="3429002"/>
          </a:xfrm>
          <a:prstGeom prst="rect">
            <a:avLst/>
          </a:prstGeom>
        </p:spPr>
      </p:pic>
    </p:spTree>
    <p:extLst>
      <p:ext uri="{BB962C8B-B14F-4D97-AF65-F5344CB8AC3E}">
        <p14:creationId xmlns:p14="http://schemas.microsoft.com/office/powerpoint/2010/main" val="15626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776070"/>
            <a:ext cx="1063752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804" t="13845" r="5916" b="10000"/>
          <a:stretch/>
        </p:blipFill>
        <p:spPr>
          <a:xfrm>
            <a:off x="6389913" y="2449287"/>
            <a:ext cx="2996871" cy="3755573"/>
          </a:xfrm>
          <a:prstGeom prst="rect">
            <a:avLst/>
          </a:prstGeom>
        </p:spPr>
      </p:pic>
    </p:spTree>
    <p:extLst>
      <p:ext uri="{BB962C8B-B14F-4D97-AF65-F5344CB8AC3E}">
        <p14:creationId xmlns:p14="http://schemas.microsoft.com/office/powerpoint/2010/main" val="2999160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7434"/>
            <a:ext cx="9601196"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743" y="2677886"/>
            <a:ext cx="4744112" cy="3162741"/>
          </a:xfrm>
          <a:prstGeom prst="rect">
            <a:avLst/>
          </a:prstGeom>
        </p:spPr>
      </p:pic>
    </p:spTree>
    <p:extLst>
      <p:ext uri="{BB962C8B-B14F-4D97-AF65-F5344CB8AC3E}">
        <p14:creationId xmlns:p14="http://schemas.microsoft.com/office/powerpoint/2010/main" val="2756595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607786"/>
            <a:ext cx="1075944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348" y="2474500"/>
            <a:ext cx="4533266" cy="3628244"/>
          </a:xfrm>
          <a:prstGeom prst="rect">
            <a:avLst/>
          </a:prstGeom>
        </p:spPr>
      </p:pic>
    </p:spTree>
    <p:extLst>
      <p:ext uri="{BB962C8B-B14F-4D97-AF65-F5344CB8AC3E}">
        <p14:creationId xmlns:p14="http://schemas.microsoft.com/office/powerpoint/2010/main" val="305110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35" y="763192"/>
            <a:ext cx="10454640" cy="1303867"/>
          </a:xfrm>
        </p:spPr>
        <p:txBody>
          <a:bodyPr>
            <a:normAutofit/>
          </a:bodyPr>
          <a:lstStyle/>
          <a:p>
            <a:r>
              <a:rPr lang="en-US" dirty="0">
                <a:solidFill>
                  <a:schemeClr val="tx1"/>
                </a:solidFill>
              </a:rPr>
              <a:t>Include</a:t>
            </a:r>
            <a:r>
              <a:rPr lang="en-US" dirty="0">
                <a:solidFill>
                  <a:srgbClr val="FF0000"/>
                </a:solidFill>
              </a:rPr>
              <a:t> balance</a:t>
            </a:r>
            <a:r>
              <a:rPr lang="en-US" dirty="0"/>
              <a:t> </a:t>
            </a:r>
            <a:r>
              <a:rPr lang="en-US" dirty="0">
                <a:solidFill>
                  <a:srgbClr val="FF0000"/>
                </a:solidFill>
              </a:rPr>
              <a:t>contrast</a:t>
            </a:r>
            <a:r>
              <a:rPr lang="en-US" dirty="0"/>
              <a:t> and </a:t>
            </a:r>
            <a:r>
              <a:rPr lang="en-US" dirty="0">
                <a:solidFill>
                  <a:srgbClr val="FF0000"/>
                </a:solidFill>
              </a:rPr>
              <a:t>unity.</a:t>
            </a:r>
            <a:endParaRPr lang="en-US" dirty="0"/>
          </a:p>
        </p:txBody>
      </p:sp>
      <p:sp>
        <p:nvSpPr>
          <p:cNvPr id="5" name="TextBox 4"/>
          <p:cNvSpPr txBox="1"/>
          <p:nvPr/>
        </p:nvSpPr>
        <p:spPr>
          <a:xfrm>
            <a:off x="1295402" y="2677886"/>
            <a:ext cx="5105398" cy="923330"/>
          </a:xfrm>
          <a:prstGeom prst="rect">
            <a:avLst/>
          </a:prstGeom>
          <a:noFill/>
        </p:spPr>
        <p:txBody>
          <a:bodyPr wrap="square" rtlCol="0">
            <a:spAutoFit/>
          </a:bodyPr>
          <a:lstStyle/>
          <a:p>
            <a:r>
              <a:rPr lang="en-US" sz="5400" dirty="0" smtClean="0"/>
              <a:t>Collage ideas</a:t>
            </a:r>
            <a:r>
              <a:rPr lang="en-US" dirty="0" smtClean="0"/>
              <a:t> </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312" t="27619" r="35189" b="30000"/>
          <a:stretch/>
        </p:blipFill>
        <p:spPr>
          <a:xfrm>
            <a:off x="6008918" y="2481941"/>
            <a:ext cx="3760038" cy="3760038"/>
          </a:xfrm>
          <a:prstGeom prst="rect">
            <a:avLst/>
          </a:prstGeom>
        </p:spPr>
      </p:pic>
    </p:spTree>
    <p:extLst>
      <p:ext uri="{BB962C8B-B14F-4D97-AF65-F5344CB8AC3E}">
        <p14:creationId xmlns:p14="http://schemas.microsoft.com/office/powerpoint/2010/main" val="14863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09" y="861040"/>
            <a:ext cx="9601196" cy="1303867"/>
          </a:xfrm>
        </p:spPr>
        <p:txBody>
          <a:bodyPr>
            <a:normAutofit/>
          </a:bodyPr>
          <a:lstStyle/>
          <a:p>
            <a:r>
              <a:rPr lang="en-US" smtClean="0"/>
              <a:t>Requirements</a:t>
            </a:r>
            <a:endParaRPr lang="en-US" sz="4000" b="1" u="sng" dirty="0"/>
          </a:p>
        </p:txBody>
      </p:sp>
      <p:sp>
        <p:nvSpPr>
          <p:cNvPr id="3" name="TextBox 2"/>
          <p:cNvSpPr txBox="1"/>
          <p:nvPr/>
        </p:nvSpPr>
        <p:spPr>
          <a:xfrm>
            <a:off x="704850" y="2686050"/>
            <a:ext cx="11010900" cy="3539430"/>
          </a:xfrm>
          <a:prstGeom prst="rect">
            <a:avLst/>
          </a:prstGeom>
          <a:noFill/>
        </p:spPr>
        <p:txBody>
          <a:bodyPr wrap="square" rtlCol="0">
            <a:spAutoFit/>
          </a:bodyPr>
          <a:lstStyle/>
          <a:p>
            <a:r>
              <a:rPr lang="en-US" sz="2800" b="1" u="sng" dirty="0" smtClean="0"/>
              <a:t>Name Illustration </a:t>
            </a:r>
            <a:r>
              <a:rPr lang="en-US" sz="2800" dirty="0" smtClean="0"/>
              <a:t>– It is creative (no stick letters) and original (not copied</a:t>
            </a:r>
            <a:r>
              <a:rPr lang="en-US" dirty="0" smtClean="0"/>
              <a:t>)</a:t>
            </a:r>
            <a:endParaRPr lang="en-US" sz="2800" dirty="0"/>
          </a:p>
          <a:p>
            <a:r>
              <a:rPr lang="en-US" sz="2800" b="1" u="sng" dirty="0" smtClean="0"/>
              <a:t>Balance</a:t>
            </a:r>
            <a:r>
              <a:rPr lang="en-US" sz="2800" dirty="0" smtClean="0"/>
              <a:t> –The design is balanced from top to bottom and from right to left. </a:t>
            </a:r>
          </a:p>
          <a:p>
            <a:r>
              <a:rPr lang="en-US" sz="2800" b="1" u="sng" dirty="0" smtClean="0"/>
              <a:t>Contrast</a:t>
            </a:r>
            <a:r>
              <a:rPr lang="en-US" sz="2800" dirty="0" smtClean="0"/>
              <a:t> – I can read it from 15 feet away. </a:t>
            </a:r>
          </a:p>
          <a:p>
            <a:r>
              <a:rPr lang="en-US" sz="2800" b="1" u="sng" dirty="0"/>
              <a:t>Unity</a:t>
            </a:r>
            <a:r>
              <a:rPr lang="en-US" sz="2800" dirty="0"/>
              <a:t> – The design displays a clear theme. </a:t>
            </a:r>
            <a:endParaRPr lang="en-US" sz="2800" b="1" u="sng" dirty="0" smtClean="0"/>
          </a:p>
          <a:p>
            <a:r>
              <a:rPr lang="en-US" sz="2800" b="1" u="sng" dirty="0" smtClean="0"/>
              <a:t>Background</a:t>
            </a:r>
            <a:r>
              <a:rPr lang="en-US" sz="2800" dirty="0" smtClean="0"/>
              <a:t> – It represents your personality and it fills over half of the page.</a:t>
            </a:r>
          </a:p>
          <a:p>
            <a:r>
              <a:rPr lang="en-US" sz="2800" b="1" u="sng" dirty="0" smtClean="0"/>
              <a:t>Neatness</a:t>
            </a:r>
            <a:r>
              <a:rPr lang="en-US" sz="2800" dirty="0" smtClean="0"/>
              <a:t> – No smudges, tears, folds, wrinkles, or stains. Lines are clear. No pencil lines showing. </a:t>
            </a:r>
          </a:p>
          <a:p>
            <a:r>
              <a:rPr lang="en-US" sz="2800" b="1" u="sng" dirty="0" smtClean="0"/>
              <a:t>Completion</a:t>
            </a:r>
            <a:r>
              <a:rPr lang="en-US" sz="2800" dirty="0" smtClean="0"/>
              <a:t> – The design fills the whole page and it is finished. </a:t>
            </a:r>
            <a:endParaRPr lang="en-US" sz="2800" dirty="0"/>
          </a:p>
        </p:txBody>
      </p:sp>
    </p:spTree>
    <p:extLst>
      <p:ext uri="{BB962C8B-B14F-4D97-AF65-F5344CB8AC3E}">
        <p14:creationId xmlns:p14="http://schemas.microsoft.com/office/powerpoint/2010/main" val="321250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6681822"/>
              </p:ext>
            </p:extLst>
          </p:nvPr>
        </p:nvGraphicFramePr>
        <p:xfrm>
          <a:off x="806825" y="719662"/>
          <a:ext cx="10569385" cy="5363585"/>
        </p:xfrm>
        <a:graphic>
          <a:graphicData uri="http://schemas.openxmlformats.org/drawingml/2006/table">
            <a:tbl>
              <a:tblPr firstRow="1" bandRow="1">
                <a:tableStyleId>{21E4AEA4-8DFA-4A89-87EB-49C32662AFE0}</a:tableStyleId>
              </a:tblPr>
              <a:tblGrid>
                <a:gridCol w="1695075"/>
                <a:gridCol w="2908300"/>
                <a:gridCol w="1955800"/>
                <a:gridCol w="2082800"/>
                <a:gridCol w="1927410"/>
              </a:tblGrid>
              <a:tr h="733100">
                <a:tc>
                  <a:txBody>
                    <a:bodyPr/>
                    <a:lstStyle/>
                    <a:p>
                      <a:endParaRPr lang="en-US" dirty="0" smtClean="0"/>
                    </a:p>
                    <a:p>
                      <a:r>
                        <a:rPr lang="en-US" dirty="0" smtClean="0"/>
                        <a:t>Category</a:t>
                      </a:r>
                      <a:endParaRPr lang="en-US" dirty="0"/>
                    </a:p>
                  </a:txBody>
                  <a:tcPr/>
                </a:tc>
                <a:tc>
                  <a:txBody>
                    <a:bodyPr/>
                    <a:lstStyle/>
                    <a:p>
                      <a:r>
                        <a:rPr lang="en-US" dirty="0" smtClean="0"/>
                        <a:t>4</a:t>
                      </a:r>
                    </a:p>
                    <a:p>
                      <a:r>
                        <a:rPr lang="en-US" dirty="0" smtClean="0"/>
                        <a:t>Excels Expectations</a:t>
                      </a:r>
                      <a:endParaRPr lang="en-US" dirty="0"/>
                    </a:p>
                  </a:txBody>
                  <a:tcPr/>
                </a:tc>
                <a:tc>
                  <a:txBody>
                    <a:bodyPr/>
                    <a:lstStyle/>
                    <a:p>
                      <a:r>
                        <a:rPr lang="en-US" dirty="0" smtClean="0"/>
                        <a:t>3</a:t>
                      </a:r>
                    </a:p>
                    <a:p>
                      <a:r>
                        <a:rPr lang="en-US" dirty="0" smtClean="0"/>
                        <a:t>Strong Understanding</a:t>
                      </a:r>
                    </a:p>
                  </a:txBody>
                  <a:tcPr/>
                </a:tc>
                <a:tc>
                  <a:txBody>
                    <a:bodyPr/>
                    <a:lstStyle/>
                    <a:p>
                      <a:r>
                        <a:rPr lang="en-US" dirty="0" smtClean="0"/>
                        <a:t>2</a:t>
                      </a:r>
                    </a:p>
                    <a:p>
                      <a:r>
                        <a:rPr lang="en-US" dirty="0" smtClean="0"/>
                        <a:t>Basic Understanding</a:t>
                      </a:r>
                      <a:endParaRPr lang="en-US" dirty="0"/>
                    </a:p>
                  </a:txBody>
                  <a:tcPr/>
                </a:tc>
                <a:tc>
                  <a:txBody>
                    <a:bodyPr/>
                    <a:lstStyle/>
                    <a:p>
                      <a:r>
                        <a:rPr lang="en-US" dirty="0" smtClean="0"/>
                        <a:t>1</a:t>
                      </a:r>
                    </a:p>
                    <a:p>
                      <a:r>
                        <a:rPr lang="en-US" dirty="0" smtClean="0"/>
                        <a:t>Not</a:t>
                      </a:r>
                      <a:r>
                        <a:rPr lang="en-US" baseline="0" dirty="0" smtClean="0"/>
                        <a:t> there yet</a:t>
                      </a:r>
                      <a:endParaRPr lang="en-US" dirty="0"/>
                    </a:p>
                  </a:txBody>
                  <a:tcPr/>
                </a:tc>
              </a:tr>
              <a:tr h="1026340">
                <a:tc>
                  <a:txBody>
                    <a:bodyPr/>
                    <a:lstStyle/>
                    <a:p>
                      <a:endParaRPr lang="en-US" sz="1050" dirty="0" smtClean="0"/>
                    </a:p>
                    <a:p>
                      <a:r>
                        <a:rPr lang="en-US" sz="1800" dirty="0" smtClean="0"/>
                        <a:t>Letters</a:t>
                      </a:r>
                    </a:p>
                    <a:p>
                      <a:r>
                        <a:rPr lang="en-US" sz="1800" dirty="0" smtClean="0"/>
                        <a:t>Space</a:t>
                      </a:r>
                      <a:r>
                        <a:rPr lang="en-US" sz="1800" baseline="0" dirty="0" smtClean="0"/>
                        <a:t> and </a:t>
                      </a:r>
                    </a:p>
                    <a:p>
                      <a:r>
                        <a:rPr lang="en-US" sz="1800" baseline="0" dirty="0" smtClean="0"/>
                        <a:t>Balance</a:t>
                      </a:r>
                      <a:endParaRPr lang="en-US" sz="1800" dirty="0"/>
                    </a:p>
                  </a:txBody>
                  <a:tcPr/>
                </a:tc>
                <a:tc>
                  <a:txBody>
                    <a:bodyPr/>
                    <a:lstStyle/>
                    <a:p>
                      <a:r>
                        <a:rPr lang="en-US" sz="1200" dirty="0" smtClean="0"/>
                        <a:t>Your name illustration</a:t>
                      </a:r>
                      <a:r>
                        <a:rPr lang="en-US" sz="1200" baseline="0" dirty="0" smtClean="0"/>
                        <a:t> is an original design. Your letters are spaced effectively, the design is balanced.</a:t>
                      </a:r>
                      <a:endParaRPr lang="en-US" sz="1200" dirty="0"/>
                    </a:p>
                  </a:txBody>
                  <a:tcPr/>
                </a:tc>
                <a:tc>
                  <a:txBody>
                    <a:bodyPr/>
                    <a:lstStyle/>
                    <a:p>
                      <a:r>
                        <a:rPr lang="en-US" sz="1200" dirty="0" smtClean="0"/>
                        <a:t>Your name illustration is copied from an inspirational image.  The</a:t>
                      </a:r>
                      <a:r>
                        <a:rPr lang="en-US" sz="1200" baseline="0" dirty="0" smtClean="0"/>
                        <a:t> letters are not spaced efficiently in 1-2 areas. </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Your name illustration is copied from an inspirational image.  The</a:t>
                      </a:r>
                      <a:r>
                        <a:rPr lang="en-US" sz="1200" baseline="0" dirty="0" smtClean="0"/>
                        <a:t> letters are not spaced efficiently in 3-4 areas. </a:t>
                      </a:r>
                      <a:endParaRPr lang="en-US" sz="1200"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Your name illustration is copied from an inspirational image.  The</a:t>
                      </a:r>
                      <a:r>
                        <a:rPr lang="en-US" sz="1200" baseline="0" dirty="0" smtClean="0"/>
                        <a:t> letters are not spaced efficiently in 5-6 areas. </a:t>
                      </a:r>
                      <a:endParaRPr lang="en-US" sz="1200" dirty="0" smtClean="0"/>
                    </a:p>
                    <a:p>
                      <a:endParaRPr lang="en-US" dirty="0"/>
                    </a:p>
                  </a:txBody>
                  <a:tcPr/>
                </a:tc>
              </a:tr>
              <a:tr h="659790">
                <a:tc>
                  <a:txBody>
                    <a:bodyPr/>
                    <a:lstStyle/>
                    <a:p>
                      <a:endParaRPr lang="en-US" sz="1200" dirty="0" smtClean="0"/>
                    </a:p>
                    <a:p>
                      <a:r>
                        <a:rPr lang="en-US" dirty="0" smtClean="0"/>
                        <a:t>Contrast</a:t>
                      </a:r>
                      <a:endParaRPr lang="en-US" dirty="0"/>
                    </a:p>
                  </a:txBody>
                  <a:tcPr/>
                </a:tc>
                <a:tc>
                  <a:txBody>
                    <a:bodyPr/>
                    <a:lstStyle/>
                    <a:p>
                      <a:r>
                        <a:rPr lang="en-US" sz="1200" dirty="0" smtClean="0"/>
                        <a:t>Your</a:t>
                      </a:r>
                      <a:r>
                        <a:rPr lang="en-US" sz="1200" baseline="0" dirty="0" smtClean="0"/>
                        <a:t> name has so much contrast that it stands out from across the room 15 feet away.  The name is very easy to read. </a:t>
                      </a:r>
                      <a:endParaRPr lang="en-US" sz="1200" dirty="0"/>
                    </a:p>
                  </a:txBody>
                  <a:tcPr/>
                </a:tc>
                <a:tc>
                  <a:txBody>
                    <a:bodyPr/>
                    <a:lstStyle/>
                    <a:p>
                      <a:r>
                        <a:rPr lang="en-US" sz="1200" dirty="0" smtClean="0"/>
                        <a:t>Your name has some contrast,</a:t>
                      </a:r>
                      <a:r>
                        <a:rPr lang="en-US" sz="1200" baseline="0" dirty="0" smtClean="0"/>
                        <a:t> but can only be read from 10 feet across the room.  It is easy to read. </a:t>
                      </a:r>
                      <a:endParaRPr lang="en-US" sz="1200" dirty="0"/>
                    </a:p>
                  </a:txBody>
                  <a:tcPr/>
                </a:tc>
                <a:tc>
                  <a:txBody>
                    <a:bodyPr/>
                    <a:lstStyle/>
                    <a:p>
                      <a:r>
                        <a:rPr lang="en-US" sz="1200" dirty="0" smtClean="0"/>
                        <a:t>Your name</a:t>
                      </a:r>
                      <a:r>
                        <a:rPr lang="en-US" sz="1200" baseline="0" dirty="0" smtClean="0"/>
                        <a:t> is lacking contrast, it can only be read 5 feet from across the room. It is somewhat legible. </a:t>
                      </a:r>
                      <a:endParaRPr lang="en-US" sz="1200" dirty="0"/>
                    </a:p>
                  </a:txBody>
                  <a:tcPr/>
                </a:tc>
                <a:tc>
                  <a:txBody>
                    <a:bodyPr/>
                    <a:lstStyle/>
                    <a:p>
                      <a:r>
                        <a:rPr lang="en-US" sz="1200" dirty="0" smtClean="0"/>
                        <a:t>Your name has no contrast,</a:t>
                      </a:r>
                      <a:r>
                        <a:rPr lang="en-US" sz="1200" baseline="0" dirty="0" smtClean="0"/>
                        <a:t> it blends in with the background or you can not read it. </a:t>
                      </a:r>
                      <a:endParaRPr lang="en-US" sz="1200" dirty="0"/>
                    </a:p>
                  </a:txBody>
                  <a:tcPr/>
                </a:tc>
              </a:tr>
              <a:tr h="806410">
                <a:tc>
                  <a:txBody>
                    <a:bodyPr/>
                    <a:lstStyle/>
                    <a:p>
                      <a:r>
                        <a:rPr lang="en-US" dirty="0" smtClean="0"/>
                        <a:t>Background &amp;</a:t>
                      </a:r>
                    </a:p>
                    <a:p>
                      <a:r>
                        <a:rPr lang="en-US" dirty="0" smtClean="0"/>
                        <a:t>Unity </a:t>
                      </a:r>
                      <a:endParaRPr lang="en-US" dirty="0"/>
                    </a:p>
                  </a:txBody>
                  <a:tcPr/>
                </a:tc>
                <a:tc>
                  <a:txBody>
                    <a:bodyPr/>
                    <a:lstStyle/>
                    <a:p>
                      <a:r>
                        <a:rPr lang="en-US" sz="1200" dirty="0" smtClean="0"/>
                        <a:t>Over</a:t>
                      </a:r>
                      <a:r>
                        <a:rPr lang="en-US" sz="1200" baseline="0" dirty="0" smtClean="0"/>
                        <a:t> half of the background is filled.  The design clearly represents your personality.  </a:t>
                      </a:r>
                    </a:p>
                    <a:p>
                      <a:r>
                        <a:rPr lang="en-US" sz="1200" baseline="0" dirty="0" smtClean="0"/>
                        <a:t>The theme is clear and strong. </a:t>
                      </a:r>
                      <a:endParaRPr lang="en-US" sz="1200" dirty="0"/>
                    </a:p>
                  </a:txBody>
                  <a:tcPr/>
                </a:tc>
                <a:tc>
                  <a:txBody>
                    <a:bodyPr/>
                    <a:lstStyle/>
                    <a:p>
                      <a:r>
                        <a:rPr lang="en-US" sz="1200" dirty="0" smtClean="0"/>
                        <a:t>Half of the background</a:t>
                      </a:r>
                      <a:r>
                        <a:rPr lang="en-US" sz="1200" baseline="0" dirty="0" smtClean="0"/>
                        <a:t> is filled. The design does not clearly represent your personality or the theme is not as clear. </a:t>
                      </a:r>
                      <a:endParaRPr lang="en-US" sz="1200" dirty="0"/>
                    </a:p>
                  </a:txBody>
                  <a:tcPr/>
                </a:tc>
                <a:tc>
                  <a:txBody>
                    <a:bodyPr/>
                    <a:lstStyle/>
                    <a:p>
                      <a:r>
                        <a:rPr lang="en-US" sz="1200" dirty="0" smtClean="0"/>
                        <a:t>1/3 of the background is filled. Either the design</a:t>
                      </a:r>
                      <a:r>
                        <a:rPr lang="en-US" sz="1200" baseline="0" dirty="0" smtClean="0"/>
                        <a:t> does not clearly represent your personality or the theme is unclear. </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Less than 1/3 of the background is filled. The design</a:t>
                      </a:r>
                      <a:r>
                        <a:rPr lang="en-US" sz="1200" baseline="0" dirty="0" smtClean="0"/>
                        <a:t> does not clearly represent your personality and the theme is unclear. </a:t>
                      </a:r>
                      <a:endParaRPr lang="en-US" sz="1200" dirty="0" smtClean="0"/>
                    </a:p>
                  </a:txBody>
                  <a:tcPr/>
                </a:tc>
              </a:tr>
              <a:tr h="744433">
                <a:tc>
                  <a:txBody>
                    <a:bodyPr/>
                    <a:lstStyle/>
                    <a:p>
                      <a:endParaRPr lang="en-US" sz="1200" dirty="0" smtClean="0"/>
                    </a:p>
                    <a:p>
                      <a:r>
                        <a:rPr lang="en-US" dirty="0" smtClean="0"/>
                        <a:t>Neatness</a:t>
                      </a:r>
                      <a:endParaRPr lang="en-US" dirty="0"/>
                    </a:p>
                  </a:txBody>
                  <a:tcPr/>
                </a:tc>
                <a:tc>
                  <a:txBody>
                    <a:bodyPr/>
                    <a:lstStyle/>
                    <a:p>
                      <a:r>
                        <a:rPr lang="en-US" sz="1200" dirty="0" smtClean="0"/>
                        <a:t>There are no smudges, tears,</a:t>
                      </a:r>
                      <a:r>
                        <a:rPr lang="en-US" sz="1200" baseline="0" dirty="0" smtClean="0"/>
                        <a:t> folds, wrinkles, or stains on the paper.  The lines are clear and crisp. Every erased mark is erased.  The coloring is neat and not scribbled. </a:t>
                      </a:r>
                      <a:endParaRPr lang="en-US" sz="1200" dirty="0"/>
                    </a:p>
                  </a:txBody>
                  <a:tcPr/>
                </a:tc>
                <a:tc>
                  <a:txBody>
                    <a:bodyPr/>
                    <a:lstStyle/>
                    <a:p>
                      <a:r>
                        <a:rPr lang="en-US" sz="1200" dirty="0" smtClean="0"/>
                        <a:t>There are 1-2 mistakes or messy areas.</a:t>
                      </a:r>
                      <a:r>
                        <a:rPr lang="en-US" sz="1200" baseline="0" dirty="0" smtClean="0"/>
                        <a:t> </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are 3-4 mistakes or messy areas.</a:t>
                      </a:r>
                      <a:r>
                        <a:rPr lang="en-US" sz="1200" baseline="0" dirty="0" smtClean="0"/>
                        <a:t> </a:t>
                      </a:r>
                      <a:endParaRPr lang="en-US" sz="1200" dirty="0" smtClean="0"/>
                    </a:p>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are over 5 mistakes or messy areas.</a:t>
                      </a:r>
                      <a:r>
                        <a:rPr lang="en-US" sz="1200" baseline="0" dirty="0" smtClean="0"/>
                        <a:t> </a:t>
                      </a:r>
                      <a:endParaRPr lang="en-US" sz="1200" dirty="0" smtClean="0"/>
                    </a:p>
                    <a:p>
                      <a:endParaRPr lang="en-US" sz="1200" dirty="0"/>
                    </a:p>
                  </a:txBody>
                  <a:tcPr/>
                </a:tc>
              </a:tr>
              <a:tr h="517265">
                <a:tc>
                  <a:txBody>
                    <a:bodyPr/>
                    <a:lstStyle/>
                    <a:p>
                      <a:r>
                        <a:rPr lang="en-US" dirty="0" smtClean="0"/>
                        <a:t>Accountability</a:t>
                      </a:r>
                      <a:endParaRPr lang="en-US" dirty="0"/>
                    </a:p>
                  </a:txBody>
                  <a:tcPr/>
                </a:tc>
                <a:tc>
                  <a:txBody>
                    <a:bodyPr/>
                    <a:lstStyle/>
                    <a:p>
                      <a:r>
                        <a:rPr lang="en-US" sz="1200" dirty="0" smtClean="0"/>
                        <a:t>Your name illustration was turned in on time.</a:t>
                      </a:r>
                      <a:endParaRPr lang="en-US" sz="1200" dirty="0"/>
                    </a:p>
                  </a:txBody>
                  <a:tcPr/>
                </a:tc>
                <a:tc>
                  <a:txBody>
                    <a:bodyPr/>
                    <a:lstStyle/>
                    <a:p>
                      <a:r>
                        <a:rPr lang="en-US" sz="1200" dirty="0" smtClean="0"/>
                        <a:t>1 class late</a:t>
                      </a:r>
                      <a:endParaRPr lang="en-US" sz="1200" dirty="0"/>
                    </a:p>
                  </a:txBody>
                  <a:tcPr/>
                </a:tc>
                <a:tc>
                  <a:txBody>
                    <a:bodyPr/>
                    <a:lstStyle/>
                    <a:p>
                      <a:r>
                        <a:rPr lang="en-US" sz="1200" dirty="0" smtClean="0"/>
                        <a:t>2 classes late</a:t>
                      </a:r>
                      <a:endParaRPr lang="en-US" sz="1200" dirty="0"/>
                    </a:p>
                  </a:txBody>
                  <a:tcPr/>
                </a:tc>
                <a:tc>
                  <a:txBody>
                    <a:bodyPr/>
                    <a:lstStyle/>
                    <a:p>
                      <a:r>
                        <a:rPr lang="en-US" sz="1200" baseline="0" dirty="0" smtClean="0"/>
                        <a:t>3 classes late</a:t>
                      </a:r>
                      <a:endParaRPr lang="en-US" sz="1200" dirty="0"/>
                    </a:p>
                  </a:txBody>
                  <a:tcPr/>
                </a:tc>
              </a:tr>
            </a:tbl>
          </a:graphicData>
        </a:graphic>
      </p:graphicFrame>
    </p:spTree>
    <p:extLst>
      <p:ext uri="{BB962C8B-B14F-4D97-AF65-F5344CB8AC3E}">
        <p14:creationId xmlns:p14="http://schemas.microsoft.com/office/powerpoint/2010/main" val="268237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1295400" y="2556932"/>
            <a:ext cx="10018593" cy="3721038"/>
          </a:xfrm>
        </p:spPr>
        <p:txBody>
          <a:bodyPr>
            <a:normAutofit fontScale="92500" lnSpcReduction="10000"/>
          </a:bodyPr>
          <a:lstStyle/>
          <a:p>
            <a:r>
              <a:rPr lang="en-US" dirty="0"/>
              <a:t>Illustrate your name in a creative way to represent yourself. </a:t>
            </a:r>
            <a:endParaRPr lang="en-US" dirty="0" smtClean="0"/>
          </a:p>
          <a:p>
            <a:r>
              <a:rPr lang="en-US" dirty="0" smtClean="0"/>
              <a:t>No </a:t>
            </a:r>
            <a:r>
              <a:rPr lang="en-US" dirty="0"/>
              <a:t>stick letters.  Visit 1001freefonts.com for inspirational fonts. </a:t>
            </a:r>
            <a:endParaRPr lang="en-US" dirty="0" smtClean="0"/>
          </a:p>
          <a:p>
            <a:r>
              <a:rPr lang="en-US" dirty="0" smtClean="0"/>
              <a:t>Creatively </a:t>
            </a:r>
            <a:r>
              <a:rPr lang="en-US" dirty="0"/>
              <a:t>draw each letter balanced across the page from top to bottom and side to side.  It does not have to be read  from left to right like a traditional English paper. </a:t>
            </a:r>
            <a:endParaRPr lang="en-US" dirty="0" smtClean="0"/>
          </a:p>
          <a:p>
            <a:r>
              <a:rPr lang="en-US" dirty="0" smtClean="0"/>
              <a:t>Be </a:t>
            </a:r>
            <a:r>
              <a:rPr lang="en-US" dirty="0"/>
              <a:t>creative perhaps you drastically change the size of the first </a:t>
            </a:r>
            <a:r>
              <a:rPr lang="en-US" dirty="0" err="1"/>
              <a:t>letterMake</a:t>
            </a:r>
            <a:r>
              <a:rPr lang="en-US" dirty="0"/>
              <a:t> sure your name is contrasting to the background. </a:t>
            </a:r>
            <a:endParaRPr lang="en-US" dirty="0" smtClean="0"/>
          </a:p>
          <a:p>
            <a:r>
              <a:rPr lang="en-US" dirty="0" smtClean="0"/>
              <a:t>Make </a:t>
            </a:r>
            <a:r>
              <a:rPr lang="en-US" dirty="0"/>
              <a:t>sure your drawing has unity, it follows a theme that represents your personality. </a:t>
            </a:r>
            <a:endParaRPr lang="en-US" dirty="0" smtClean="0"/>
          </a:p>
          <a:p>
            <a:r>
              <a:rPr lang="en-US" dirty="0" smtClean="0"/>
              <a:t>You </a:t>
            </a:r>
            <a:r>
              <a:rPr lang="en-US" dirty="0"/>
              <a:t>must fill over half of the </a:t>
            </a:r>
            <a:r>
              <a:rPr lang="en-US" dirty="0" smtClean="0"/>
              <a:t>background</a:t>
            </a:r>
          </a:p>
          <a:p>
            <a:r>
              <a:rPr lang="en-US" dirty="0" smtClean="0"/>
              <a:t>Color </a:t>
            </a:r>
            <a:r>
              <a:rPr lang="en-US" dirty="0"/>
              <a:t>it neatly, I recommend avoiding marker unless it's meant to  emphasis something. </a:t>
            </a:r>
          </a:p>
        </p:txBody>
      </p:sp>
    </p:spTree>
    <p:extLst>
      <p:ext uri="{BB962C8B-B14F-4D97-AF65-F5344CB8AC3E}">
        <p14:creationId xmlns:p14="http://schemas.microsoft.com/office/powerpoint/2010/main" val="406299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4 Rough Drafts</a:t>
            </a:r>
            <a:endParaRPr lang="en-US" dirty="0"/>
          </a:p>
        </p:txBody>
      </p:sp>
      <p:sp>
        <p:nvSpPr>
          <p:cNvPr id="3" name="Content Placeholder 2"/>
          <p:cNvSpPr>
            <a:spLocks noGrp="1"/>
          </p:cNvSpPr>
          <p:nvPr>
            <p:ph idx="1"/>
          </p:nvPr>
        </p:nvSpPr>
        <p:spPr>
          <a:xfrm>
            <a:off x="959515" y="2488692"/>
            <a:ext cx="6415584" cy="3775629"/>
          </a:xfrm>
        </p:spPr>
        <p:txBody>
          <a:bodyPr>
            <a:normAutofit lnSpcReduction="10000"/>
          </a:bodyPr>
          <a:lstStyle/>
          <a:p>
            <a:r>
              <a:rPr lang="en-US" dirty="0"/>
              <a:t>Turn to page 6 in your sketchbook.  </a:t>
            </a:r>
            <a:endParaRPr lang="en-US" dirty="0" smtClean="0"/>
          </a:p>
          <a:p>
            <a:r>
              <a:rPr lang="en-US" dirty="0" smtClean="0"/>
              <a:t>Divide </a:t>
            </a:r>
            <a:r>
              <a:rPr lang="en-US" dirty="0"/>
              <a:t>the page into 4 even rectangles by drawing a horizontal and vertical line across the middle of the paper.  </a:t>
            </a:r>
            <a:endParaRPr lang="en-US" dirty="0" smtClean="0"/>
          </a:p>
          <a:p>
            <a:r>
              <a:rPr lang="en-US" dirty="0" smtClean="0"/>
              <a:t>In </a:t>
            </a:r>
            <a:r>
              <a:rPr lang="en-US" dirty="0"/>
              <a:t>each section </a:t>
            </a:r>
            <a:r>
              <a:rPr lang="en-US" dirty="0" smtClean="0"/>
              <a:t>illustrate and color </a:t>
            </a:r>
            <a:r>
              <a:rPr lang="en-US" dirty="0"/>
              <a:t>4 very different ideas (rough drafts) for your name illustration. </a:t>
            </a:r>
            <a:endParaRPr lang="en-US" dirty="0" smtClean="0"/>
          </a:p>
          <a:p>
            <a:r>
              <a:rPr lang="en-US" dirty="0" smtClean="0"/>
              <a:t>Change </a:t>
            </a:r>
            <a:r>
              <a:rPr lang="en-US" dirty="0"/>
              <a:t>the font and change the background in each rough draft so you have variety. </a:t>
            </a:r>
            <a:endParaRPr lang="en-US" dirty="0" smtClean="0"/>
          </a:p>
          <a:p>
            <a:r>
              <a:rPr lang="en-US" dirty="0" smtClean="0"/>
              <a:t>Ask </a:t>
            </a:r>
            <a:r>
              <a:rPr lang="en-US" dirty="0"/>
              <a:t>your teacher when the 4 rough drafts are due.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0977648"/>
              </p:ext>
            </p:extLst>
          </p:nvPr>
        </p:nvGraphicFramePr>
        <p:xfrm>
          <a:off x="7604836" y="2764237"/>
          <a:ext cx="3695510" cy="2435560"/>
        </p:xfrm>
        <a:graphic>
          <a:graphicData uri="http://schemas.openxmlformats.org/drawingml/2006/table">
            <a:tbl>
              <a:tblPr firstRow="1" bandRow="1">
                <a:tableStyleId>{2D5ABB26-0587-4C30-8999-92F81FD0307C}</a:tableStyleId>
              </a:tblPr>
              <a:tblGrid>
                <a:gridCol w="1847755"/>
                <a:gridCol w="1847755"/>
              </a:tblGrid>
              <a:tr h="1217780">
                <a:tc>
                  <a:txBody>
                    <a:bodyPr/>
                    <a:lstStyle/>
                    <a:p>
                      <a:endParaRPr lang="en-US" dirty="0"/>
                    </a:p>
                  </a:txBody>
                  <a:tcPr/>
                </a:tc>
                <a:tc>
                  <a:txBody>
                    <a:bodyPr/>
                    <a:lstStyle/>
                    <a:p>
                      <a:endParaRPr lang="en-US"/>
                    </a:p>
                  </a:txBody>
                  <a:tcPr/>
                </a:tc>
              </a:tr>
              <a:tr h="1217780">
                <a:tc>
                  <a:txBody>
                    <a:bodyPr/>
                    <a:lstStyle/>
                    <a:p>
                      <a:endParaRPr lang="en-US" dirty="0"/>
                    </a:p>
                  </a:txBody>
                  <a:tcPr/>
                </a:tc>
                <a:tc>
                  <a:txBody>
                    <a:bodyPr/>
                    <a:lstStyle/>
                    <a:p>
                      <a:endParaRPr lang="en-US" dirty="0"/>
                    </a:p>
                  </a:txBody>
                  <a:tcPr/>
                </a:tc>
              </a:tr>
            </a:tbl>
          </a:graphicData>
        </a:graphic>
      </p:graphicFrame>
      <p:sp>
        <p:nvSpPr>
          <p:cNvPr id="6" name="Rectangle 5"/>
          <p:cNvSpPr/>
          <p:nvPr/>
        </p:nvSpPr>
        <p:spPr>
          <a:xfrm>
            <a:off x="7451678" y="2764237"/>
            <a:ext cx="3848668" cy="243556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a:stCxn id="4" idx="0"/>
            <a:endCxn id="4" idx="2"/>
          </p:cNvCxnSpPr>
          <p:nvPr/>
        </p:nvCxnSpPr>
        <p:spPr>
          <a:xfrm>
            <a:off x="9452591" y="2764237"/>
            <a:ext cx="0" cy="243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1"/>
            <a:endCxn id="4" idx="3"/>
          </p:cNvCxnSpPr>
          <p:nvPr/>
        </p:nvCxnSpPr>
        <p:spPr>
          <a:xfrm>
            <a:off x="7451678" y="3982017"/>
            <a:ext cx="38486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888" y="2808816"/>
            <a:ext cx="1521251" cy="116672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2078" y="4060768"/>
            <a:ext cx="1569161" cy="112351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936" y="2910959"/>
            <a:ext cx="1626973" cy="90002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4450" b="13386"/>
          <a:stretch/>
        </p:blipFill>
        <p:spPr>
          <a:xfrm>
            <a:off x="9509836" y="4248569"/>
            <a:ext cx="1732981" cy="723047"/>
          </a:xfrm>
          <a:prstGeom prst="rect">
            <a:avLst/>
          </a:prstGeom>
        </p:spPr>
      </p:pic>
    </p:spTree>
    <p:extLst>
      <p:ext uri="{BB962C8B-B14F-4D97-AF65-F5344CB8AC3E}">
        <p14:creationId xmlns:p14="http://schemas.microsoft.com/office/powerpoint/2010/main" val="136234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Here are some inspirational ideas</a:t>
            </a:r>
            <a:endParaRPr lang="en-US" sz="5400" dirty="0"/>
          </a:p>
        </p:txBody>
      </p:sp>
      <p:sp>
        <p:nvSpPr>
          <p:cNvPr id="3" name="TextBox 2"/>
          <p:cNvSpPr txBox="1"/>
          <p:nvPr/>
        </p:nvSpPr>
        <p:spPr>
          <a:xfrm>
            <a:off x="1384108" y="2388358"/>
            <a:ext cx="9512490" cy="3785652"/>
          </a:xfrm>
          <a:prstGeom prst="rect">
            <a:avLst/>
          </a:prstGeom>
          <a:noFill/>
        </p:spPr>
        <p:txBody>
          <a:bodyPr wrap="square" rtlCol="0">
            <a:spAutoFit/>
          </a:bodyPr>
          <a:lstStyle/>
          <a:p>
            <a:r>
              <a:rPr lang="en-US" sz="4800" u="sng" dirty="0" smtClean="0"/>
              <a:t>Which include examples of:</a:t>
            </a:r>
          </a:p>
          <a:p>
            <a:r>
              <a:rPr lang="en-US" sz="4800" dirty="0" smtClean="0"/>
              <a:t>Space </a:t>
            </a:r>
            <a:endParaRPr lang="en-US" sz="4800" dirty="0" smtClean="0"/>
          </a:p>
          <a:p>
            <a:r>
              <a:rPr lang="en-US" sz="4800" dirty="0" smtClean="0"/>
              <a:t>Contrast</a:t>
            </a:r>
            <a:endParaRPr lang="en-US" sz="4800" dirty="0" smtClean="0"/>
          </a:p>
          <a:p>
            <a:r>
              <a:rPr lang="en-US" sz="4800" dirty="0" smtClean="0"/>
              <a:t>Balance</a:t>
            </a:r>
          </a:p>
          <a:p>
            <a:r>
              <a:rPr lang="en-US" sz="4800" dirty="0" smtClean="0"/>
              <a:t>Unity</a:t>
            </a:r>
            <a:endParaRPr lang="en-US" sz="4800" dirty="0"/>
          </a:p>
        </p:txBody>
      </p:sp>
    </p:spTree>
    <p:extLst>
      <p:ext uri="{BB962C8B-B14F-4D97-AF65-F5344CB8AC3E}">
        <p14:creationId xmlns:p14="http://schemas.microsoft.com/office/powerpoint/2010/main" val="221396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1063"/>
            <a:ext cx="9601196" cy="1303867"/>
          </a:xfrm>
        </p:spPr>
        <p:txBody>
          <a:bodyPr>
            <a:normAutofit fontScale="90000"/>
          </a:bodyPr>
          <a:lstStyle/>
          <a:p>
            <a:r>
              <a:rPr lang="en-US" dirty="0" smtClean="0"/>
              <a:t>Use the</a:t>
            </a:r>
            <a:r>
              <a:rPr lang="en-US" b="1" dirty="0" smtClean="0">
                <a:solidFill>
                  <a:srgbClr val="FF0000"/>
                </a:solidFill>
              </a:rPr>
              <a:t> space to balance </a:t>
            </a:r>
            <a:r>
              <a:rPr lang="en-US" dirty="0" smtClean="0">
                <a:solidFill>
                  <a:schemeClr val="tx1"/>
                </a:solidFill>
              </a:rPr>
              <a:t>your name </a:t>
            </a:r>
            <a:r>
              <a:rPr lang="en-US" dirty="0" smtClean="0"/>
              <a:t>on your page in a creative way.</a:t>
            </a:r>
            <a:br>
              <a:rPr lang="en-US" dirty="0" smtClean="0"/>
            </a:br>
            <a:r>
              <a:rPr lang="en-US" dirty="0" smtClean="0"/>
              <a:t>It must fill over half the page.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55" t="17265" r="3010" b="24964"/>
          <a:stretch/>
        </p:blipFill>
        <p:spPr>
          <a:xfrm>
            <a:off x="954682" y="2634960"/>
            <a:ext cx="3714299" cy="19327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064" y="3673725"/>
            <a:ext cx="3352800" cy="23743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947" y="2634960"/>
            <a:ext cx="2913786" cy="2913786"/>
          </a:xfrm>
          <a:prstGeom prst="rect">
            <a:avLst/>
          </a:prstGeom>
        </p:spPr>
      </p:pic>
    </p:spTree>
    <p:extLst>
      <p:ext uri="{BB962C8B-B14F-4D97-AF65-F5344CB8AC3E}">
        <p14:creationId xmlns:p14="http://schemas.microsoft.com/office/powerpoint/2010/main" val="958129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49" y="982132"/>
            <a:ext cx="10346637" cy="1303867"/>
          </a:xfrm>
        </p:spPr>
        <p:txBody>
          <a:bodyPr>
            <a:normAutofit fontScale="90000"/>
          </a:bodyPr>
          <a:lstStyle/>
          <a:p>
            <a:r>
              <a:rPr lang="en-US" dirty="0" smtClean="0"/>
              <a:t>Make sure you can read it from across the room.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49" y="2756525"/>
            <a:ext cx="3924734" cy="293976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5931" t="22727" r="28680" b="26363"/>
          <a:stretch/>
        </p:blipFill>
        <p:spPr>
          <a:xfrm>
            <a:off x="5829486" y="2682923"/>
            <a:ext cx="2932647" cy="30133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2133" y="3841317"/>
            <a:ext cx="2849070" cy="1854970"/>
          </a:xfrm>
          <a:prstGeom prst="rect">
            <a:avLst/>
          </a:prstGeom>
        </p:spPr>
      </p:pic>
      <p:sp>
        <p:nvSpPr>
          <p:cNvPr id="6" name="TextBox 5"/>
          <p:cNvSpPr txBox="1"/>
          <p:nvPr/>
        </p:nvSpPr>
        <p:spPr>
          <a:xfrm>
            <a:off x="2514340" y="5723879"/>
            <a:ext cx="10889933" cy="369332"/>
          </a:xfrm>
          <a:prstGeom prst="rect">
            <a:avLst/>
          </a:prstGeom>
          <a:noFill/>
        </p:spPr>
        <p:txBody>
          <a:bodyPr wrap="square" rtlCol="0">
            <a:spAutoFit/>
          </a:bodyPr>
          <a:lstStyle/>
          <a:p>
            <a:r>
              <a:rPr lang="en-US" dirty="0" smtClean="0"/>
              <a:t>Good example					Bad Examples</a:t>
            </a:r>
            <a:endParaRPr lang="en-US" dirty="0"/>
          </a:p>
        </p:txBody>
      </p:sp>
    </p:spTree>
    <p:extLst>
      <p:ext uri="{BB962C8B-B14F-4D97-AF65-F5344CB8AC3E}">
        <p14:creationId xmlns:p14="http://schemas.microsoft.com/office/powerpoint/2010/main" val="3138358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10063764" cy="1303867"/>
          </a:xfrm>
        </p:spPr>
        <p:txBody>
          <a:bodyPr>
            <a:normAutofit fontScale="90000"/>
          </a:bodyPr>
          <a:lstStyle/>
          <a:p>
            <a:r>
              <a:rPr lang="en-US" dirty="0" smtClean="0"/>
              <a:t>Fill the whole background and keep it </a:t>
            </a:r>
            <a:r>
              <a:rPr lang="en-US" dirty="0" smtClean="0">
                <a:solidFill>
                  <a:srgbClr val="FF0000"/>
                </a:solidFill>
              </a:rPr>
              <a:t>balanced.</a:t>
            </a:r>
            <a:br>
              <a:rPr lang="en-US" dirty="0" smtClean="0">
                <a:solidFill>
                  <a:srgbClr val="FF0000"/>
                </a:solidFill>
              </a:rPr>
            </a:br>
            <a:r>
              <a:rPr lang="en-US" dirty="0" smtClean="0"/>
              <a:t>The </a:t>
            </a:r>
            <a:r>
              <a:rPr lang="en-US" dirty="0"/>
              <a:t>name and the background must have </a:t>
            </a:r>
            <a:r>
              <a:rPr lang="en-US" dirty="0">
                <a:solidFill>
                  <a:srgbClr val="FF0000"/>
                </a:solidFill>
              </a:rPr>
              <a:t>Unity.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745" y="2547116"/>
            <a:ext cx="4972725" cy="3766262"/>
          </a:xfrm>
          <a:prstGeom prst="rect">
            <a:avLst/>
          </a:prstGeom>
        </p:spPr>
      </p:pic>
    </p:spTree>
    <p:extLst>
      <p:ext uri="{BB962C8B-B14F-4D97-AF65-F5344CB8AC3E}">
        <p14:creationId xmlns:p14="http://schemas.microsoft.com/office/powerpoint/2010/main" val="24019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788949"/>
            <a:ext cx="10271760" cy="1303867"/>
          </a:xfrm>
        </p:spPr>
        <p:txBody>
          <a:bodyPr>
            <a:normAutofit fontScale="90000"/>
          </a:bodyPr>
          <a:lstStyle/>
          <a:p>
            <a:r>
              <a:rPr lang="en-US" dirty="0" smtClean="0"/>
              <a:t>Fill the whole </a:t>
            </a:r>
            <a:r>
              <a:rPr lang="en-US" dirty="0"/>
              <a:t>background and keep it </a:t>
            </a:r>
            <a:r>
              <a:rPr lang="en-US" dirty="0">
                <a:solidFill>
                  <a:srgbClr val="FF0000"/>
                </a:solidFill>
              </a:rPr>
              <a:t>balanced</a:t>
            </a:r>
            <a:r>
              <a:rPr lang="en-US" dirty="0" smtClean="0">
                <a:solidFill>
                  <a:srgbClr val="FF0000"/>
                </a:solidFill>
              </a:rPr>
              <a:t>.</a:t>
            </a:r>
            <a:br>
              <a:rPr lang="en-US" dirty="0" smtClean="0">
                <a:solidFill>
                  <a:srgbClr val="FF0000"/>
                </a:solidFill>
              </a:rPr>
            </a:br>
            <a:r>
              <a:rPr lang="en-US" dirty="0" smtClean="0"/>
              <a:t>The </a:t>
            </a:r>
            <a:r>
              <a:rPr lang="en-US" dirty="0"/>
              <a:t>name and the background must have </a:t>
            </a:r>
            <a:r>
              <a:rPr lang="en-US" dirty="0">
                <a:solidFill>
                  <a:srgbClr val="FF0000"/>
                </a:solidFill>
              </a:rPr>
              <a:t>Unity.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509" y="2383970"/>
            <a:ext cx="6800982" cy="3844637"/>
          </a:xfrm>
          <a:prstGeom prst="rect">
            <a:avLst/>
          </a:prstGeom>
        </p:spPr>
      </p:pic>
    </p:spTree>
    <p:extLst>
      <p:ext uri="{BB962C8B-B14F-4D97-AF65-F5344CB8AC3E}">
        <p14:creationId xmlns:p14="http://schemas.microsoft.com/office/powerpoint/2010/main" val="3254730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2160</TotalTime>
  <Words>1076</Words>
  <Application>Microsoft Office PowerPoint</Application>
  <PresentationFormat>Widescreen</PresentationFormat>
  <Paragraphs>113</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Sketchbook Name Illustration</vt:lpstr>
      <vt:lpstr>Make sure you name is illustrated creatively</vt:lpstr>
      <vt:lpstr>Assignment</vt:lpstr>
      <vt:lpstr>Draw 4 Rough Drafts</vt:lpstr>
      <vt:lpstr>Here are some inspirational ideas</vt:lpstr>
      <vt:lpstr>Use the space to balance your name on your page in a creative way. It must fill over half the page. </vt:lpstr>
      <vt:lpstr>Make sure you can read it from across the room.</vt:lpstr>
      <vt:lpstr>Fill the whole background and keep it balanced. The name and the background must have Unity.</vt:lpstr>
      <vt:lpstr>Fill the whole background and keep it balanced. The name and the background must have Unity.</vt:lpstr>
      <vt:lpstr>Make sure your name has contrast. I must be able to read it from 15 feet away. </vt:lpstr>
      <vt:lpstr>Fill the whole page by adding a background.  You must balance the background.  The name must have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Include balance contrast and unity.</vt:lpstr>
      <vt:lpstr>Requirements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Sketchbook Name Decoration</dc:title>
  <dc:creator>Cari Werz</dc:creator>
  <cp:lastModifiedBy>Cari Werz</cp:lastModifiedBy>
  <cp:revision>39</cp:revision>
  <dcterms:created xsi:type="dcterms:W3CDTF">2016-08-18T21:32:41Z</dcterms:created>
  <dcterms:modified xsi:type="dcterms:W3CDTF">2017-07-03T22:07:54Z</dcterms:modified>
</cp:coreProperties>
</file>